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910" r:id="rId2"/>
    <p:sldId id="927" r:id="rId3"/>
    <p:sldId id="921" r:id="rId4"/>
    <p:sldId id="925" r:id="rId5"/>
    <p:sldId id="926" r:id="rId6"/>
  </p:sldIdLst>
  <p:sldSz cx="9902825" cy="6858000"/>
  <p:notesSz cx="7315200" cy="9601200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>
          <p15:clr>
            <a:srgbClr val="A4A3A4"/>
          </p15:clr>
        </p15:guide>
        <p15:guide id="2" pos="30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33CC"/>
    <a:srgbClr val="FF6600"/>
    <a:srgbClr val="33CCCC"/>
    <a:srgbClr val="00FFFF"/>
    <a:srgbClr val="66FFFF"/>
    <a:srgbClr val="FFFFCC"/>
    <a:srgbClr val="CC3300"/>
    <a:srgbClr val="CCFF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9636" autoAdjust="0"/>
  </p:normalViewPr>
  <p:slideViewPr>
    <p:cSldViewPr snapToGrid="0">
      <p:cViewPr varScale="1">
        <p:scale>
          <a:sx n="92" d="100"/>
          <a:sy n="92" d="100"/>
        </p:scale>
        <p:origin x="606" y="90"/>
      </p:cViewPr>
      <p:guideLst>
        <p:guide orient="horz" pos="2136"/>
        <p:guide pos="30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869" y="2280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5753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25913" y="0"/>
            <a:ext cx="315753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/>
              <a:t>15 giugno 2000</a:t>
            </a:r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3363"/>
            <a:ext cx="3157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/>
              <a:t>The data storage challenge for LHC-   Part I - The technology </a:t>
            </a:r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25913" y="9123363"/>
            <a:ext cx="3157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fld id="{F0EE09F5-DE33-45FB-AD2B-833EA9E8690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69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397250" y="9123363"/>
            <a:ext cx="3571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953" tIns="47978" rIns="95953" bIns="47978" anchor="ctr">
            <a:spAutoFit/>
          </a:bodyPr>
          <a:lstStyle/>
          <a:p>
            <a:pPr algn="ctr" defTabSz="952500">
              <a:spcBef>
                <a:spcPct val="50000"/>
              </a:spcBef>
            </a:pPr>
            <a:fld id="{F377A969-9BF3-4FCC-9D97-5E32E1DBD98D}" type="slidenum">
              <a:rPr lang="en-GB" sz="1000" b="0">
                <a:solidFill>
                  <a:schemeClr val="tx1"/>
                </a:solidFill>
                <a:effectLst/>
                <a:latin typeface="Times New Roman" pitchFamily="18" charset="0"/>
              </a:rPr>
              <a:pPr algn="ctr" defTabSz="952500">
                <a:spcBef>
                  <a:spcPct val="50000"/>
                </a:spcBef>
              </a:pPr>
              <a:t>‹#›</a:t>
            </a:fld>
            <a:endParaRPr lang="en-GB" sz="1000" b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1968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01638" y="1952625"/>
            <a:ext cx="8577262" cy="808038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189038" y="3894138"/>
            <a:ext cx="7529512" cy="1752600"/>
          </a:xfrm>
          <a:ln>
            <a:noFill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42" name="Rectangle 46"/>
          <p:cNvSpPr>
            <a:spLocks noChangeArrowheads="1"/>
          </p:cNvSpPr>
          <p:nvPr/>
        </p:nvSpPr>
        <p:spPr bwMode="auto">
          <a:xfrm>
            <a:off x="7140575" y="6483350"/>
            <a:ext cx="23923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r">
              <a:lnSpc>
                <a:spcPct val="100000"/>
              </a:lnSpc>
            </a:pPr>
            <a:r>
              <a:rPr lang="en-US" sz="10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Silvia Dalla Torre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9125" y="6437313"/>
            <a:ext cx="3048000" cy="2873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dt" sz="quarter" idx="2"/>
          </p:nvPr>
        </p:nvSpPr>
        <p:spPr>
          <a:xfrm>
            <a:off x="341313" y="6435725"/>
            <a:ext cx="1844675" cy="285750"/>
          </a:xfrm>
        </p:spPr>
        <p:txBody>
          <a:bodyPr/>
          <a:lstStyle>
            <a:lvl1pPr>
              <a:defRPr sz="1000">
                <a:latin typeface="Helvetica" pitchFamily="34" charset="0"/>
              </a:defRPr>
            </a:lvl1pPr>
          </a:lstStyle>
          <a:p>
            <a:endParaRPr lang="en-US"/>
          </a:p>
        </p:txBody>
      </p:sp>
      <p:pic>
        <p:nvPicPr>
          <p:cNvPr id="4351" name="Picture 255" descr="compas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9475" y="2998788"/>
            <a:ext cx="485775" cy="4667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/>
              <a:t>10 </a:t>
            </a:r>
            <a:r>
              <a:rPr lang="it-IT" dirty="0" err="1"/>
              <a:t>Jan</a:t>
            </a:r>
            <a:r>
              <a:rPr lang="it-IT" dirty="0"/>
              <a:t> 2018                                           </a:t>
            </a:r>
            <a:r>
              <a:rPr lang="en-US" dirty="0"/>
              <a:t>                    </a:t>
            </a:r>
            <a:r>
              <a:rPr lang="en-US" b="1" dirty="0"/>
              <a:t>       eRD6 - Trieste activity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4913" y="0"/>
            <a:ext cx="2347912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9588" y="0"/>
            <a:ext cx="6892925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/>
              <a:t>10 </a:t>
            </a:r>
            <a:r>
              <a:rPr lang="it-IT" dirty="0" err="1"/>
              <a:t>Jan</a:t>
            </a:r>
            <a:r>
              <a:rPr lang="it-IT" dirty="0"/>
              <a:t> 2018                                           </a:t>
            </a:r>
            <a:r>
              <a:rPr lang="en-US" dirty="0"/>
              <a:t>                    </a:t>
            </a:r>
            <a:r>
              <a:rPr lang="en-US" b="1" dirty="0"/>
              <a:t>       eRD6 - Trieste activity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4313" y="0"/>
            <a:ext cx="7148512" cy="9842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10 </a:t>
            </a:r>
            <a:r>
              <a:rPr lang="it-IT" dirty="0" err="1"/>
              <a:t>Jan</a:t>
            </a:r>
            <a:r>
              <a:rPr lang="it-IT" dirty="0"/>
              <a:t> 2018                                           </a:t>
            </a:r>
            <a:r>
              <a:rPr lang="en-US" dirty="0"/>
              <a:t>                    </a:t>
            </a:r>
            <a:r>
              <a:rPr lang="en-US" b="1" dirty="0"/>
              <a:t>       eRD6 - Trieste activity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/>
              <a:t>10 </a:t>
            </a:r>
            <a:r>
              <a:rPr lang="it-IT" dirty="0" err="1"/>
              <a:t>Jan</a:t>
            </a:r>
            <a:r>
              <a:rPr lang="it-IT" dirty="0"/>
              <a:t> 2018                                           </a:t>
            </a:r>
            <a:r>
              <a:rPr lang="en-US" dirty="0"/>
              <a:t>                    </a:t>
            </a:r>
            <a:r>
              <a:rPr lang="en-US" b="1" dirty="0"/>
              <a:t>       eRD6 - Trieste activity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/>
              <a:t>10 </a:t>
            </a:r>
            <a:r>
              <a:rPr lang="it-IT" dirty="0" err="1"/>
              <a:t>Jan</a:t>
            </a:r>
            <a:r>
              <a:rPr lang="it-IT" dirty="0"/>
              <a:t> 2018                                           </a:t>
            </a:r>
            <a:r>
              <a:rPr lang="en-US" dirty="0"/>
              <a:t>                    </a:t>
            </a:r>
            <a:r>
              <a:rPr lang="en-US" b="1" dirty="0"/>
              <a:t>       eRD6 - Trieste activity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/>
              <a:t>10 </a:t>
            </a:r>
            <a:r>
              <a:rPr lang="it-IT" dirty="0" err="1"/>
              <a:t>Jan</a:t>
            </a:r>
            <a:r>
              <a:rPr lang="it-IT" dirty="0"/>
              <a:t> 2018                                           </a:t>
            </a:r>
            <a:r>
              <a:rPr lang="en-US" dirty="0"/>
              <a:t>                    </a:t>
            </a:r>
            <a:r>
              <a:rPr lang="en-US" b="1" dirty="0"/>
              <a:t>       eRD6 - Trieste activity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/>
              <a:t>10 </a:t>
            </a:r>
            <a:r>
              <a:rPr lang="it-IT" dirty="0" err="1"/>
              <a:t>Jan</a:t>
            </a:r>
            <a:r>
              <a:rPr lang="it-IT" dirty="0"/>
              <a:t> 2018                                           </a:t>
            </a:r>
            <a:r>
              <a:rPr lang="en-US" dirty="0"/>
              <a:t>                    </a:t>
            </a:r>
            <a:r>
              <a:rPr lang="en-US" b="1" dirty="0"/>
              <a:t>       eRD6 - Trieste activity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/>
              <a:t>10 </a:t>
            </a:r>
            <a:r>
              <a:rPr lang="it-IT" dirty="0" err="1"/>
              <a:t>Jan</a:t>
            </a:r>
            <a:r>
              <a:rPr lang="it-IT" dirty="0"/>
              <a:t> 2018                                           </a:t>
            </a:r>
            <a:r>
              <a:rPr lang="en-US" dirty="0"/>
              <a:t>                    </a:t>
            </a:r>
            <a:r>
              <a:rPr lang="en-US" b="1" dirty="0"/>
              <a:t>       eRD6 - Trieste activity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/>
              <a:t>10 </a:t>
            </a:r>
            <a:r>
              <a:rPr lang="it-IT" dirty="0" err="1"/>
              <a:t>Jan</a:t>
            </a:r>
            <a:r>
              <a:rPr lang="it-IT" dirty="0"/>
              <a:t> 2018                                           </a:t>
            </a:r>
            <a:r>
              <a:rPr lang="en-US" dirty="0"/>
              <a:t>                    </a:t>
            </a:r>
            <a:r>
              <a:rPr lang="en-US" b="1" dirty="0"/>
              <a:t>       eRD6 - Trieste activity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/>
              <a:t>10 </a:t>
            </a:r>
            <a:r>
              <a:rPr lang="it-IT" dirty="0" err="1"/>
              <a:t>Jan</a:t>
            </a:r>
            <a:r>
              <a:rPr lang="it-IT" dirty="0"/>
              <a:t> 2018                                           </a:t>
            </a:r>
            <a:r>
              <a:rPr lang="en-US" dirty="0"/>
              <a:t>                    </a:t>
            </a:r>
            <a:r>
              <a:rPr lang="en-US" b="1" dirty="0"/>
              <a:t>       eRD6 - Trieste activity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/>
              <a:t>10 </a:t>
            </a:r>
            <a:r>
              <a:rPr lang="it-IT" dirty="0" err="1"/>
              <a:t>Jan</a:t>
            </a:r>
            <a:r>
              <a:rPr lang="it-IT" dirty="0"/>
              <a:t> 2018                                           </a:t>
            </a:r>
            <a:r>
              <a:rPr lang="en-US" dirty="0"/>
              <a:t>                    </a:t>
            </a:r>
            <a:r>
              <a:rPr lang="en-US" b="1" dirty="0"/>
              <a:t>       eRD6 - Trieste activity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320800" y="10160"/>
            <a:ext cx="7397750" cy="9842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003366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8" y="1176338"/>
            <a:ext cx="8863012" cy="5138737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85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6863" y="6678613"/>
            <a:ext cx="8421687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r>
              <a:rPr lang="it-IT" dirty="0"/>
              <a:t>10 </a:t>
            </a:r>
            <a:r>
              <a:rPr lang="it-IT" dirty="0" err="1"/>
              <a:t>Jan</a:t>
            </a:r>
            <a:r>
              <a:rPr lang="it-IT" dirty="0"/>
              <a:t> 2018                                           </a:t>
            </a:r>
            <a:r>
              <a:rPr lang="en-US" dirty="0"/>
              <a:t>                           eRD6 - Trieste activity		Silvia DALLA TORRE</a:t>
            </a:r>
          </a:p>
          <a:p>
            <a:endParaRPr lang="en-US" dirty="0"/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7997825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lnSpc>
                <a:spcPct val="100000"/>
              </a:lnSpc>
            </a:pPr>
            <a:fld id="{9A115F6C-74EA-4BD9-8CC9-31AE54DB4437}" type="slidenum">
              <a:rPr lang="en-US" b="0">
                <a:solidFill>
                  <a:schemeClr val="tx1"/>
                </a:solidFill>
                <a:effectLst/>
                <a:latin typeface="Comic Sans MS" pitchFamily="66" charset="0"/>
              </a:rPr>
              <a:pPr algn="r" eaLnBrk="1" hangingPunct="1">
                <a:lnSpc>
                  <a:spcPct val="100000"/>
                </a:lnSpc>
              </a:pPr>
              <a:t>‹#›</a:t>
            </a:fld>
            <a:endParaRPr lang="en-US" b="0"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92" name="Line 68"/>
          <p:cNvSpPr>
            <a:spLocks noChangeShapeType="1"/>
          </p:cNvSpPr>
          <p:nvPr/>
        </p:nvSpPr>
        <p:spPr bwMode="auto">
          <a:xfrm>
            <a:off x="0" y="1000125"/>
            <a:ext cx="9902825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/>
          </a:p>
        </p:txBody>
      </p:sp>
      <p:sp>
        <p:nvSpPr>
          <p:cNvPr id="1093" name="Line 69"/>
          <p:cNvSpPr>
            <a:spLocks noChangeShapeType="1"/>
          </p:cNvSpPr>
          <p:nvPr/>
        </p:nvSpPr>
        <p:spPr bwMode="auto">
          <a:xfrm flipV="1">
            <a:off x="0" y="6472238"/>
            <a:ext cx="9902825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/>
          </a:p>
        </p:txBody>
      </p:sp>
      <p:pic>
        <p:nvPicPr>
          <p:cNvPr id="1094" name="Picture 70" descr="Logo_INFN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810625" y="6515100"/>
            <a:ext cx="6127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/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 b="1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Font typeface="Wingdings" pitchFamily="2" charset="2"/>
        <a:buChar char="§"/>
        <a:defRPr b="1">
          <a:solidFill>
            <a:srgbClr val="0000CC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SzPct val="40000"/>
        <a:buFont typeface="Wingdings" pitchFamily="2" charset="2"/>
        <a:buChar char="¨"/>
        <a:defRPr sz="1600" b="1">
          <a:solidFill>
            <a:srgbClr val="0000CC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1400" b="1">
          <a:solidFill>
            <a:srgbClr val="0000CC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rgbClr val="0000CC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863" y="-3788"/>
            <a:ext cx="9268097" cy="984250"/>
          </a:xfrm>
        </p:spPr>
        <p:txBody>
          <a:bodyPr/>
          <a:lstStyle/>
          <a:p>
            <a:r>
              <a:rPr lang="en-US" sz="3000" dirty="0"/>
              <a:t>INFN activity </a:t>
            </a:r>
            <a:r>
              <a:rPr lang="en-US" sz="2800" dirty="0"/>
              <a:t>– Reminder of the R&amp;D program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10 </a:t>
            </a:r>
            <a:r>
              <a:rPr lang="it-IT" dirty="0" err="1"/>
              <a:t>Jan</a:t>
            </a:r>
            <a:r>
              <a:rPr lang="it-IT" dirty="0"/>
              <a:t> 2018                                           </a:t>
            </a:r>
            <a:r>
              <a:rPr lang="en-US" dirty="0"/>
              <a:t>                    </a:t>
            </a:r>
            <a:r>
              <a:rPr lang="en-US" b="1" dirty="0"/>
              <a:t>       eRD6 - Trieste activity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09007" y="1247503"/>
            <a:ext cx="9450976" cy="5166359"/>
          </a:xfrm>
          <a:ln>
            <a:solidFill>
              <a:srgbClr val="3333CC"/>
            </a:solidFill>
          </a:ln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GOAL: </a:t>
            </a:r>
          </a:p>
          <a:p>
            <a:pPr marL="0" indent="0">
              <a:buNone/>
            </a:pPr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further improvements of the hybrid  MPGD (= 2 (TH)GEMs + 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	1 MICROMEGAS, 3 stages in total) MPGD for </a:t>
            </a:r>
            <a:r>
              <a:rPr lang="en-US" sz="1800" u="sng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single photon detection</a:t>
            </a:r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for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PID, in particular </a:t>
            </a:r>
            <a:r>
              <a:rPr lang="en-US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momentum </a:t>
            </a:r>
            <a:r>
              <a:rPr lang="en-US" u="sng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RICHes</a:t>
            </a:r>
            <a:endParaRPr lang="en-US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Synergies with TPC sensors by MPGD technologies</a:t>
            </a:r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endParaRPr lang="en-US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985949" y="3775437"/>
            <a:ext cx="3190875" cy="263842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645" y="3579634"/>
            <a:ext cx="4664446" cy="283422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987815" y="2963907"/>
            <a:ext cx="4787657" cy="7571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rgbClr val="0033CC"/>
                </a:solidFill>
                <a:effectLst/>
              </a:rPr>
              <a:t>The starting status  (COMPASS RICH upgrade):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rgbClr val="0033CC"/>
                </a:solidFill>
                <a:effectLst/>
              </a:rPr>
              <a:t>Scheme of the detector architecture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rgbClr val="0033CC"/>
                </a:solidFill>
                <a:effectLst/>
              </a:rPr>
              <a:t>The resistive anode by discrete elements 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1658345" y="3320320"/>
            <a:ext cx="455353" cy="574250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2110238" y="3562421"/>
            <a:ext cx="2271406" cy="531869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1618127" y="3877561"/>
            <a:ext cx="622570" cy="216729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Rectangle 13"/>
          <p:cNvSpPr/>
          <p:nvPr/>
        </p:nvSpPr>
        <p:spPr bwMode="auto">
          <a:xfrm rot="5400000">
            <a:off x="2929386" y="4992532"/>
            <a:ext cx="2596754" cy="53764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10238" y="789672"/>
            <a:ext cx="7670690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  <a:effectLst/>
              </a:rPr>
              <a:t>TASK:</a:t>
            </a:r>
            <a:r>
              <a:rPr lang="en-US" sz="2000" dirty="0">
                <a:solidFill>
                  <a:srgbClr val="0000CC"/>
                </a:solidFill>
                <a:effectLst/>
              </a:rPr>
              <a:t> “Further development of hybrid MPGDs for</a:t>
            </a:r>
          </a:p>
          <a:p>
            <a:r>
              <a:rPr lang="en-US" sz="2000" dirty="0">
                <a:solidFill>
                  <a:srgbClr val="0000CC"/>
                </a:solidFill>
                <a:effectLst/>
              </a:rPr>
              <a:t>single photon detection synergistic to TPC read-out sensors”</a:t>
            </a:r>
            <a:endParaRPr lang="en-US" sz="2000" i="1" dirty="0">
              <a:solidFill>
                <a:srgbClr val="0000CC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52184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857" y="10160"/>
            <a:ext cx="8902337" cy="984250"/>
          </a:xfrm>
        </p:spPr>
        <p:txBody>
          <a:bodyPr/>
          <a:lstStyle/>
          <a:p>
            <a:r>
              <a:rPr lang="en-US" dirty="0"/>
              <a:t>INFN activity </a:t>
            </a:r>
            <a:r>
              <a:rPr lang="en-US" sz="3200" dirty="0"/>
              <a:t>– last 6 months</a:t>
            </a:r>
            <a:endParaRPr lang="en-US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10 </a:t>
            </a:r>
            <a:r>
              <a:rPr lang="it-IT" dirty="0" err="1"/>
              <a:t>Jan</a:t>
            </a:r>
            <a:r>
              <a:rPr lang="it-IT" dirty="0"/>
              <a:t> 2018                                           </a:t>
            </a:r>
            <a:r>
              <a:rPr lang="en-US" dirty="0"/>
              <a:t>                    </a:t>
            </a:r>
            <a:r>
              <a:rPr lang="en-US" b="1" dirty="0"/>
              <a:t>       eRD6 - Trieste activity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8005" y="994409"/>
            <a:ext cx="5849064" cy="5484767"/>
          </a:xfrm>
          <a:ln>
            <a:solidFill>
              <a:srgbClr val="3333CC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 tasks on-going :</a:t>
            </a:r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1333500" lvl="2" indent="0">
              <a:buNone/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development of the resistive MICROMEGAS prototype with miniaturized pad-size </a:t>
            </a:r>
          </a:p>
          <a:p>
            <a:pPr lvl="2"/>
            <a:r>
              <a:rPr lang="en-US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&amp; construction completed</a:t>
            </a:r>
          </a:p>
          <a:p>
            <a:pPr lvl="2"/>
            <a:r>
              <a:rPr lang="en-US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Pad size: 3 x 3 mm</a:t>
            </a:r>
            <a:r>
              <a:rPr lang="en-US" b="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pitch 3.5 mm</a:t>
            </a:r>
          </a:p>
          <a:p>
            <a:pPr lvl="2"/>
            <a:r>
              <a:rPr lang="en-US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Modularity for extendibility: for each group of 128 pads, read-out and services make use of an area as large as the pad group itself</a:t>
            </a:r>
          </a:p>
          <a:p>
            <a:pPr lvl="2"/>
            <a:endParaRPr lang="en-US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600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Read-out via SRS by the original DAQ system Raven</a:t>
            </a:r>
          </a:p>
          <a:p>
            <a:pPr lvl="2"/>
            <a:r>
              <a:rPr lang="en-US" sz="12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LabView based, developed for larger band width </a:t>
            </a:r>
            <a:r>
              <a:rPr lang="en-US" sz="1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(up to the saturation rate of the Gigabit Ethernet </a:t>
            </a:r>
            <a:r>
              <a:rPr lang="en-US" sz="10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whith the UDP </a:t>
            </a:r>
            <a:r>
              <a:rPr lang="en-US" sz="1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protocol with Jumbo Frame format)</a:t>
            </a:r>
          </a:p>
          <a:p>
            <a:pPr lvl="2"/>
            <a:r>
              <a:rPr lang="en-US" sz="12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takes care of APV25 setting (FE chips), data collection and visualization, including pedestal subtraction and zero suppression </a:t>
            </a:r>
          </a:p>
          <a:p>
            <a:pPr lvl="2"/>
            <a:r>
              <a:rPr lang="en-US" sz="12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 friendly graphical interface</a:t>
            </a:r>
          </a:p>
          <a:p>
            <a:pPr lvl="2"/>
            <a:endParaRPr lang="en-US" sz="12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400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Preliminary tests of the prototype </a:t>
            </a:r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(MICROMEGAS stable up to a gain of 20 k !)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5756" y="712802"/>
            <a:ext cx="2452606" cy="1632657"/>
          </a:xfrm>
          <a:prstGeom prst="rect">
            <a:avLst/>
          </a:prstGeom>
          <a:ln>
            <a:solidFill>
              <a:srgbClr val="0000CC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3724" y="1930712"/>
            <a:ext cx="2245637" cy="1413379"/>
          </a:xfrm>
          <a:prstGeom prst="rect">
            <a:avLst/>
          </a:prstGeom>
          <a:ln>
            <a:solidFill>
              <a:srgbClr val="0000CC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3669" y="2544897"/>
            <a:ext cx="1590055" cy="2560663"/>
          </a:xfrm>
          <a:prstGeom prst="rect">
            <a:avLst/>
          </a:prstGeom>
          <a:ln>
            <a:solidFill>
              <a:srgbClr val="0000CC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1022" y="5188500"/>
            <a:ext cx="3288480" cy="1586560"/>
          </a:xfrm>
          <a:prstGeom prst="rect">
            <a:avLst/>
          </a:prstGeom>
          <a:ln>
            <a:solidFill>
              <a:srgbClr val="0000CC"/>
            </a:solidFill>
          </a:ln>
        </p:spPr>
      </p:pic>
    </p:spTree>
    <p:extLst>
      <p:ext uri="{BB962C8B-B14F-4D97-AF65-F5344CB8AC3E}">
        <p14:creationId xmlns:p14="http://schemas.microsoft.com/office/powerpoint/2010/main" val="3809002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857" y="10160"/>
            <a:ext cx="8902337" cy="984250"/>
          </a:xfrm>
        </p:spPr>
        <p:txBody>
          <a:bodyPr/>
          <a:lstStyle/>
          <a:p>
            <a:r>
              <a:rPr lang="en-US" dirty="0"/>
              <a:t>INFN activity </a:t>
            </a:r>
            <a:r>
              <a:rPr lang="en-US" sz="3200" dirty="0"/>
              <a:t>– last 6 months</a:t>
            </a:r>
            <a:endParaRPr lang="en-US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10 </a:t>
            </a:r>
            <a:r>
              <a:rPr lang="it-IT" dirty="0" err="1"/>
              <a:t>Jan</a:t>
            </a:r>
            <a:r>
              <a:rPr lang="it-IT" dirty="0"/>
              <a:t> 2018                                           </a:t>
            </a:r>
            <a:r>
              <a:rPr lang="en-US" dirty="0"/>
              <a:t>                    </a:t>
            </a:r>
            <a:r>
              <a:rPr lang="en-US" b="1" dirty="0"/>
              <a:t>       eRD6 - Trieste activity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8005" y="1061775"/>
            <a:ext cx="6688183" cy="5257800"/>
          </a:xfrm>
          <a:ln>
            <a:solidFill>
              <a:srgbClr val="3333CC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 tasks on-going  </a:t>
            </a:r>
            <a:r>
              <a:rPr lang="en-US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(cont.)</a:t>
            </a:r>
            <a:r>
              <a:rPr lang="en-US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endParaRPr lang="en-US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 startAt="2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test of novel materials for the THGEM PCB </a:t>
            </a:r>
            <a:r>
              <a:rPr lang="en-US" sz="16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(for better 	performance, alternative to FR4):</a:t>
            </a:r>
          </a:p>
          <a:p>
            <a:pPr lvl="1"/>
            <a:r>
              <a:rPr lang="en-US" sz="14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Reminder: </a:t>
            </a:r>
            <a:r>
              <a:rPr lang="en-US" sz="1200" b="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previously, </a:t>
            </a:r>
            <a:r>
              <a:rPr lang="en-US" sz="1200" b="0" u="sng" dirty="0" err="1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Permaglas</a:t>
            </a:r>
            <a:r>
              <a:rPr lang="en-US" sz="1200" b="0" u="sng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established </a:t>
            </a:r>
            <a:r>
              <a:rPr lang="en-US" sz="1200" b="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high quality THGEMs</a:t>
            </a:r>
          </a:p>
          <a:p>
            <a:pPr lvl="1"/>
            <a:r>
              <a:rPr lang="en-US" sz="1400" b="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Tested material: ARLON 25 FR</a:t>
            </a:r>
            <a:r>
              <a:rPr lang="en-US" sz="1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(an epoxy laminate woven fiberglass reinforced, ceramic filled composites using a non-polar, low loss, thermoset resin)</a:t>
            </a:r>
            <a:r>
              <a:rPr lang="en-US" sz="1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b="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comparing with FR4</a:t>
            </a:r>
          </a:p>
          <a:p>
            <a:pPr lvl="2"/>
            <a:r>
              <a:rPr lang="en-US" sz="1400" b="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Gain, resolution: ok</a:t>
            </a:r>
          </a:p>
          <a:p>
            <a:pPr lvl="2"/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evolution</a:t>
            </a:r>
            <a:r>
              <a:rPr lang="en-US" sz="1400" b="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very slow with ARLON</a:t>
            </a:r>
          </a:p>
          <a:p>
            <a:pPr lvl="2"/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 memory</a:t>
            </a:r>
            <a:r>
              <a:rPr lang="en-US" sz="1400" b="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reduced gain persistent for months after exposure to X-ray source!</a:t>
            </a:r>
          </a:p>
          <a:p>
            <a:pPr lvl="2"/>
            <a:r>
              <a:rPr lang="en-US" sz="1400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ARLON  </a:t>
            </a:r>
            <a:r>
              <a:rPr lang="en-US" sz="1400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adequate for THGEMS</a:t>
            </a:r>
          </a:p>
          <a:p>
            <a:pPr lvl="2"/>
            <a:endParaRPr lang="en-US" sz="1400" b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r>
              <a:rPr lang="en-US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 studies of the compatibility of an innovative 	photocathode based on </a:t>
            </a:r>
            <a:r>
              <a:rPr lang="en-US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NanoDiamond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(ND) particles with 	the operation in MPGD-based photon detectors</a:t>
            </a:r>
          </a:p>
          <a:p>
            <a:pPr marL="762000" lvl="1"/>
            <a:r>
              <a:rPr lang="en-US" sz="1400" b="0">
                <a:latin typeface="Arial" panose="020B0604020202020204" pitchFamily="34" charset="0"/>
                <a:cs typeface="Arial" panose="020B0604020202020204" pitchFamily="34" charset="0"/>
              </a:rPr>
              <a:t>December 2017: </a:t>
            </a:r>
            <a:r>
              <a:rPr lang="en-US" sz="1400" b="0" u="sng" dirty="0">
                <a:latin typeface="Arial" panose="020B0604020202020204" pitchFamily="34" charset="0"/>
                <a:cs typeface="Arial" panose="020B0604020202020204" pitchFamily="34" charset="0"/>
              </a:rPr>
              <a:t>meeting</a:t>
            </a:r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 between the INFN Trieste and INFN Bari (the group who introduced the novel ND photocathodes)</a:t>
            </a:r>
          </a:p>
          <a:p>
            <a:pPr marL="1276350" lvl="2"/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planning and methodology discussed in detail </a:t>
            </a:r>
          </a:p>
          <a:p>
            <a:pPr marL="1276350" lvl="2"/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production of a few photocathode samples scheduled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6864072" y="1061775"/>
            <a:ext cx="3038753" cy="1136794"/>
            <a:chOff x="6839768" y="2553881"/>
            <a:chExt cx="3038753" cy="1136794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39768" y="2553881"/>
              <a:ext cx="2942517" cy="1136794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7352428" y="3138432"/>
              <a:ext cx="1039023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/>
                  </a:solidFill>
                  <a:effectLst/>
                </a:rPr>
                <a:t>energy res.</a:t>
              </a:r>
            </a:p>
            <a:p>
              <a:r>
                <a:rPr lang="en-US" dirty="0">
                  <a:solidFill>
                    <a:schemeClr val="tx1"/>
                  </a:solidFill>
                  <a:effectLst/>
                </a:rPr>
                <a:t>12.2 %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839498" y="3138432"/>
              <a:ext cx="1039023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/>
                  </a:solidFill>
                  <a:effectLst/>
                </a:rPr>
                <a:t>energy res.</a:t>
              </a:r>
            </a:p>
            <a:p>
              <a:r>
                <a:rPr lang="en-US" dirty="0">
                  <a:solidFill>
                    <a:schemeClr val="tx1"/>
                  </a:solidFill>
                  <a:effectLst/>
                </a:rPr>
                <a:t>11.9 %</a:t>
              </a: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7040881" y="2799062"/>
              <a:ext cx="311547" cy="33937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8562776" y="2836428"/>
              <a:ext cx="341335" cy="33937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864072" y="2409568"/>
            <a:ext cx="2942517" cy="1089376"/>
            <a:chOff x="6839767" y="3753253"/>
            <a:chExt cx="2942517" cy="1089376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39767" y="3779631"/>
              <a:ext cx="2942517" cy="1062998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7908149" y="3753253"/>
              <a:ext cx="827471" cy="20313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tx1"/>
                  </a:solidFill>
                  <a:effectLst/>
                </a:rPr>
                <a:t>Gain vs time 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500665" y="4057639"/>
              <a:ext cx="407484" cy="2585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/>
                  </a:solidFill>
                </a:rPr>
                <a:t>8 h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909942" y="4208065"/>
              <a:ext cx="407484" cy="2585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/>
                  </a:solidFill>
                </a:rPr>
                <a:t>8 h</a:t>
              </a:r>
            </a:p>
          </p:txBody>
        </p:sp>
      </p:grpSp>
      <p:pic>
        <p:nvPicPr>
          <p:cNvPr id="29" name="Picture 2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655" y="3123801"/>
            <a:ext cx="292608" cy="29260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949" y="3416409"/>
            <a:ext cx="289735" cy="28973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025" y="3920314"/>
            <a:ext cx="289735" cy="289735"/>
          </a:xfrm>
          <a:prstGeom prst="rect">
            <a:avLst/>
          </a:prstGeom>
        </p:spPr>
      </p:pic>
      <p:pic>
        <p:nvPicPr>
          <p:cNvPr id="32" name="Picture 3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885" y="960731"/>
            <a:ext cx="292608" cy="29260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2758" y="3253150"/>
            <a:ext cx="289735" cy="289735"/>
          </a:xfrm>
          <a:prstGeom prst="rect">
            <a:avLst/>
          </a:prstGeom>
        </p:spPr>
      </p:pic>
      <p:grpSp>
        <p:nvGrpSpPr>
          <p:cNvPr id="37" name="Group 36"/>
          <p:cNvGrpSpPr/>
          <p:nvPr/>
        </p:nvGrpSpPr>
        <p:grpSpPr>
          <a:xfrm>
            <a:off x="6854254" y="3517807"/>
            <a:ext cx="2864445" cy="2933396"/>
            <a:chOff x="6854254" y="3517807"/>
            <a:chExt cx="2864445" cy="2933396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6"/>
            <a:srcRect t="1635" r="1590"/>
            <a:stretch/>
          </p:blipFill>
          <p:spPr>
            <a:xfrm>
              <a:off x="6864072" y="3561276"/>
              <a:ext cx="2854627" cy="2889927"/>
            </a:xfrm>
            <a:prstGeom prst="rect">
              <a:avLst/>
            </a:prstGeom>
          </p:spPr>
        </p:pic>
        <p:sp>
          <p:nvSpPr>
            <p:cNvPr id="35" name="Rectangle 34"/>
            <p:cNvSpPr/>
            <p:nvPr/>
          </p:nvSpPr>
          <p:spPr bwMode="auto">
            <a:xfrm>
              <a:off x="6854254" y="3517807"/>
              <a:ext cx="122298" cy="9144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6854254" y="5536803"/>
              <a:ext cx="278066" cy="9144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7727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863" y="10160"/>
            <a:ext cx="9389246" cy="969554"/>
          </a:xfrm>
        </p:spPr>
        <p:txBody>
          <a:bodyPr/>
          <a:lstStyle/>
          <a:p>
            <a:r>
              <a:rPr lang="en-US" dirty="0"/>
              <a:t>INFN activity </a:t>
            </a:r>
            <a:r>
              <a:rPr lang="en-US" sz="3200" dirty="0"/>
              <a:t>– future</a:t>
            </a:r>
            <a:endParaRPr lang="en-US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10 </a:t>
            </a:r>
            <a:r>
              <a:rPr lang="it-IT" dirty="0" err="1"/>
              <a:t>Jan</a:t>
            </a:r>
            <a:r>
              <a:rPr lang="it-IT" dirty="0"/>
              <a:t> 2018                                           </a:t>
            </a:r>
            <a:r>
              <a:rPr lang="en-US" dirty="0"/>
              <a:t>                    </a:t>
            </a:r>
            <a:r>
              <a:rPr lang="en-US" b="1" dirty="0"/>
              <a:t>       eRD6 - Trieste activity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02919" y="881744"/>
            <a:ext cx="8934995" cy="5669280"/>
          </a:xfrm>
          <a:solidFill>
            <a:schemeClr val="bg1">
              <a:lumMod val="95000"/>
            </a:schemeClr>
          </a:solidFill>
          <a:ln>
            <a:solidFill>
              <a:srgbClr val="3333CC"/>
            </a:solidFill>
          </a:ln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Next future (2018):</a:t>
            </a:r>
          </a:p>
          <a:p>
            <a:pPr marL="1104900" lvl="1" indent="-342900">
              <a:buFont typeface="+mj-lt"/>
              <a:buAutoNum type="arabicPeriod"/>
            </a:pPr>
            <a:r>
              <a:rPr lang="en-US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MICROMEGAS prototype with miniaturized pad-size </a:t>
            </a:r>
          </a:p>
          <a:p>
            <a:pPr lvl="2"/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Systematic laboratory (MICROMEGAS alone and coupled to 2 two THGEM layers)</a:t>
            </a:r>
          </a:p>
          <a:p>
            <a:pPr lvl="2"/>
            <a:r>
              <a:rPr lang="en-US" sz="14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Preparation of the test beam studies (</a:t>
            </a:r>
            <a:r>
              <a:rPr lang="en-US" sz="14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scheduiled</a:t>
            </a:r>
            <a:r>
              <a:rPr lang="en-US" sz="14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for the end of 2018)</a:t>
            </a:r>
          </a:p>
          <a:p>
            <a:pPr marL="1104900" lvl="1" indent="-342900">
              <a:buFont typeface="+mj-lt"/>
              <a:buAutoNum type="arabicPeriod"/>
            </a:pPr>
            <a:r>
              <a:rPr lang="en-US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Coupling of innovative photocathode based on </a:t>
            </a:r>
            <a:r>
              <a:rPr lang="en-US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NanoDiamond</a:t>
            </a:r>
            <a:r>
              <a:rPr lang="en-US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(ND) particles to MPGD photon detectors</a:t>
            </a:r>
            <a:endParaRPr lang="en-US" b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comparative measurements of QE in vacuum and in various gas atmospheres</a:t>
            </a:r>
          </a:p>
          <a:p>
            <a:pPr lvl="2"/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compatibility of ND photocathodes with operation in gases (dust release, if any)</a:t>
            </a:r>
          </a:p>
          <a:p>
            <a:pPr lvl="2"/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preliminary characterization of a MPGD equipped with the ND photocathode</a:t>
            </a:r>
          </a:p>
          <a:p>
            <a:pPr lvl="1"/>
            <a:r>
              <a:rPr lang="en-US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Corresponding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MILESTONES:</a:t>
            </a:r>
          </a:p>
          <a:p>
            <a:pPr lvl="2"/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September 2018: </a:t>
            </a:r>
            <a:r>
              <a:rPr lang="en-US" sz="1400" b="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completion of the laboratory characterization of the photon detector with miniaturized pad-size.</a:t>
            </a:r>
          </a:p>
          <a:p>
            <a:pPr lvl="2"/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September 2018: </a:t>
            </a:r>
            <a:r>
              <a:rPr lang="en-US" sz="1400" b="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completion of the tests to establish the compatibility of the ND photocathodes with the operation of MPGD-based photon detectors.</a:t>
            </a:r>
          </a:p>
          <a:p>
            <a:pPr lvl="2"/>
            <a:endParaRPr lang="en-US" sz="1400" b="0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Further future (&gt; 2018):</a:t>
            </a:r>
          </a:p>
          <a:p>
            <a:pPr lvl="1"/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comparison of </a:t>
            </a:r>
            <a:r>
              <a:rPr lang="en-US" sz="1200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THGEM vs GEM </a:t>
            </a: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photocathodes in order to select the best architecture for the photon detectors of the EIC RICH;</a:t>
            </a:r>
          </a:p>
          <a:p>
            <a:pPr lvl="1"/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further studies in order to enhance the </a:t>
            </a:r>
            <a:r>
              <a:rPr lang="en-US" sz="1200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IFB suppression </a:t>
            </a: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in hybrid MPGDs;</a:t>
            </a:r>
          </a:p>
          <a:p>
            <a:pPr lvl="1"/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operation of hybrid MPGDs in </a:t>
            </a:r>
            <a:r>
              <a:rPr lang="en-US" sz="1200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fluorocarbon-rich gas mixtures</a:t>
            </a: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1"/>
            <a:r>
              <a:rPr lang="en-US" sz="1200" b="0" i="1" dirty="0">
                <a:latin typeface="Arial" panose="020B0604020202020204" pitchFamily="34" charset="0"/>
                <a:cs typeface="Arial" panose="020B0604020202020204" pitchFamily="34" charset="0"/>
              </a:rPr>
              <a:t>if the compatibility of ND photocathode and MPGD is established, </a:t>
            </a:r>
            <a:r>
              <a:rPr lang="en-US" sz="1200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 studies of MPGD-based photon detectors with ND photocathodes</a:t>
            </a: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637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537" y="10160"/>
            <a:ext cx="9581606" cy="984250"/>
          </a:xfrm>
        </p:spPr>
        <p:txBody>
          <a:bodyPr/>
          <a:lstStyle/>
          <a:p>
            <a:r>
              <a:rPr lang="en-US" dirty="0"/>
              <a:t>INFN activity </a:t>
            </a:r>
            <a:r>
              <a:rPr lang="en-US" sz="3200" dirty="0"/>
              <a:t>– </a:t>
            </a:r>
            <a:r>
              <a:rPr lang="en-US" sz="2800" dirty="0"/>
              <a:t>complementary information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10 </a:t>
            </a:r>
            <a:r>
              <a:rPr lang="it-IT" dirty="0" err="1"/>
              <a:t>Jan</a:t>
            </a:r>
            <a:r>
              <a:rPr lang="it-IT" dirty="0"/>
              <a:t> 2018                                           </a:t>
            </a:r>
            <a:r>
              <a:rPr lang="en-US" dirty="0"/>
              <a:t>                    </a:t>
            </a:r>
            <a:r>
              <a:rPr lang="en-US" b="1" dirty="0"/>
              <a:t>       eRD6 - Trieste activity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31519" y="1108953"/>
            <a:ext cx="8382001" cy="5259190"/>
          </a:xfrm>
          <a:solidFill>
            <a:schemeClr val="bg1">
              <a:lumMod val="95000"/>
            </a:schemeClr>
          </a:solidFill>
          <a:ln>
            <a:solidFill>
              <a:srgbClr val="3333CC"/>
            </a:solidFill>
          </a:ln>
        </p:spPr>
        <p:txBody>
          <a:bodyPr/>
          <a:lstStyle/>
          <a:p>
            <a:endParaRPr lang="en-US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Personnel  </a:t>
            </a:r>
            <a:r>
              <a:rPr lang="en-US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b="0" dirty="0">
                <a:latin typeface="Arial" panose="020B0604020202020204" pitchFamily="34" charset="0"/>
                <a:cs typeface="Arial" panose="020B0604020202020204" pitchFamily="34" charset="0"/>
              </a:rPr>
              <a:t>globally equivalent to 3 FTE)</a:t>
            </a:r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/>
            <a:r>
              <a:rPr lang="en-US" sz="1600" b="0" dirty="0">
                <a:latin typeface="Arial" panose="020B0604020202020204" pitchFamily="34" charset="0"/>
                <a:cs typeface="Arial" panose="020B0604020202020204" pitchFamily="34" charset="0"/>
              </a:rPr>
              <a:t>From INFN Trieste:</a:t>
            </a:r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lvl="2"/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en-US" sz="1400" b="0" dirty="0" err="1">
                <a:latin typeface="Arial" panose="020B0604020202020204" pitchFamily="34" charset="0"/>
                <a:cs typeface="Arial" panose="020B0604020202020204" pitchFamily="34" charset="0"/>
              </a:rPr>
              <a:t>Baruzzo</a:t>
            </a:r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 (Trieste University and INFN, master student)</a:t>
            </a:r>
          </a:p>
          <a:p>
            <a:pPr lvl="2"/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C. Chatterjee (Trieste University and INFN, PhD student)</a:t>
            </a:r>
          </a:p>
          <a:p>
            <a:pPr lvl="2"/>
            <a:r>
              <a:rPr lang="it-IT" sz="1400" b="0" dirty="0">
                <a:latin typeface="Arial" panose="020B0604020202020204" pitchFamily="34" charset="0"/>
                <a:cs typeface="Arial" panose="020B0604020202020204" pitchFamily="34" charset="0"/>
              </a:rPr>
              <a:t>S. Dalla Torre (INFN, Staff)</a:t>
            </a:r>
          </a:p>
          <a:p>
            <a:pPr lvl="2"/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en-US" sz="1400" b="0" dirty="0" err="1">
                <a:latin typeface="Arial" panose="020B0604020202020204" pitchFamily="34" charset="0"/>
                <a:cs typeface="Arial" panose="020B0604020202020204" pitchFamily="34" charset="0"/>
              </a:rPr>
              <a:t>Dasgupta</a:t>
            </a:r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 (INFN, postdoc)</a:t>
            </a:r>
          </a:p>
          <a:p>
            <a:pPr lvl="2"/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en-US" sz="1400" b="0" dirty="0" err="1">
                <a:latin typeface="Arial" panose="020B0604020202020204" pitchFamily="34" charset="0"/>
                <a:cs typeface="Arial" panose="020B0604020202020204" pitchFamily="34" charset="0"/>
              </a:rPr>
              <a:t>Levorato</a:t>
            </a:r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 (INFN, Staff)</a:t>
            </a:r>
          </a:p>
          <a:p>
            <a:pPr lvl="2"/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F. </a:t>
            </a:r>
            <a:r>
              <a:rPr lang="en-US" sz="1400" b="0" dirty="0" err="1">
                <a:latin typeface="Arial" panose="020B0604020202020204" pitchFamily="34" charset="0"/>
                <a:cs typeface="Arial" panose="020B0604020202020204" pitchFamily="34" charset="0"/>
              </a:rPr>
              <a:t>Tessarotto</a:t>
            </a:r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 (INFN, Staff)</a:t>
            </a:r>
          </a:p>
          <a:p>
            <a:pPr lvl="2"/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Y. Zhao (INFN, postdoc)</a:t>
            </a:r>
          </a:p>
          <a:p>
            <a:pPr lvl="2"/>
            <a:r>
              <a:rPr lang="en-US" sz="1400" b="0" i="1" dirty="0">
                <a:latin typeface="Arial" panose="020B0604020202020204" pitchFamily="34" charset="0"/>
                <a:cs typeface="Arial" panose="020B0604020202020204" pitchFamily="34" charset="0"/>
              </a:rPr>
              <a:t>technical personnel from INFN-Trieste foreseen according to needs</a:t>
            </a:r>
          </a:p>
          <a:p>
            <a:pPr lvl="1"/>
            <a:r>
              <a:rPr lang="en-US" sz="1600" b="0" dirty="0">
                <a:latin typeface="Arial" panose="020B0604020202020204" pitchFamily="34" charset="0"/>
                <a:cs typeface="Arial" panose="020B0604020202020204" pitchFamily="34" charset="0"/>
              </a:rPr>
              <a:t>From INFN BARI:</a:t>
            </a:r>
          </a:p>
          <a:p>
            <a:pPr lvl="2"/>
            <a:r>
              <a:rPr lang="it-IT" sz="1400" b="0" dirty="0">
                <a:latin typeface="Arial" panose="020B0604020202020204" pitchFamily="34" charset="0"/>
                <a:cs typeface="Arial" panose="020B0604020202020204" pitchFamily="34" charset="0"/>
              </a:rPr>
              <a:t> Grazia Cicala (Bari </a:t>
            </a:r>
            <a:r>
              <a:rPr lang="it-IT" sz="1400" b="0" dirty="0" err="1"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r>
              <a:rPr lang="it-IT" sz="1400" b="0" dirty="0">
                <a:latin typeface="Arial" panose="020B0604020202020204" pitchFamily="34" charset="0"/>
                <a:cs typeface="Arial" panose="020B0604020202020204" pitchFamily="34" charset="0"/>
              </a:rPr>
              <a:t> staff and INFN)</a:t>
            </a:r>
          </a:p>
          <a:p>
            <a:pPr lvl="2"/>
            <a:r>
              <a:rPr lang="it-IT" sz="1400" b="0" dirty="0">
                <a:latin typeface="Arial" panose="020B0604020202020204" pitchFamily="34" charset="0"/>
                <a:cs typeface="Arial" panose="020B0604020202020204" pitchFamily="34" charset="0"/>
              </a:rPr>
              <a:t> Antonio Valentini (Bari </a:t>
            </a:r>
            <a:r>
              <a:rPr lang="it-IT" sz="1400" b="0" dirty="0" err="1"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r>
              <a:rPr lang="it-IT" sz="1400" b="0" dirty="0">
                <a:latin typeface="Arial" panose="020B0604020202020204" pitchFamily="34" charset="0"/>
                <a:cs typeface="Arial" panose="020B0604020202020204" pitchFamily="34" charset="0"/>
              </a:rPr>
              <a:t> and INFN, professor)</a:t>
            </a:r>
          </a:p>
          <a:p>
            <a:pPr lvl="2"/>
            <a:endParaRPr lang="it-IT" sz="14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800" dirty="0" err="1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External</a:t>
            </a:r>
            <a:r>
              <a:rPr lang="it-IT" sz="18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dirty="0" err="1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Funding</a:t>
            </a:r>
            <a:endParaRPr lang="it-IT" sz="1800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b="0" dirty="0"/>
              <a:t>2018 INFN support for this activity: 12 k € </a:t>
            </a:r>
          </a:p>
          <a:p>
            <a:pPr lvl="2"/>
            <a:r>
              <a:rPr lang="en-US" sz="14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Reminder</a:t>
            </a:r>
            <a:r>
              <a:rPr lang="en-US" sz="1400" b="0" i="1" dirty="0">
                <a:latin typeface="Arial" panose="020B0604020202020204" pitchFamily="34" charset="0"/>
                <a:cs typeface="Arial" panose="020B0604020202020204" pitchFamily="34" charset="0"/>
              </a:rPr>
              <a:t> -</a:t>
            </a:r>
            <a:r>
              <a:rPr lang="en-US" sz="1400" b="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0" dirty="0"/>
              <a:t>2017 INFN support : 13 k € </a:t>
            </a:r>
          </a:p>
          <a:p>
            <a:pPr lvl="1"/>
            <a:endParaRPr lang="en-US" sz="1600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655120"/>
      </p:ext>
    </p:extLst>
  </p:cSld>
  <p:clrMapOvr>
    <a:masterClrMapping/>
  </p:clrMapOvr>
</p:sld>
</file>

<file path=ppt/theme/theme1.xml><?xml version="1.0" encoding="utf-8"?>
<a:theme xmlns:a="http://schemas.openxmlformats.org/drawingml/2006/main" name="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lnDef>
  </a:objectDefaults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Z:\P32\MSO97PRO\Template\CERN\Paper Presentation 2.pot</Template>
  <TotalTime>172737</TotalTime>
  <Words>347</Words>
  <Application>Microsoft Office PowerPoint</Application>
  <PresentationFormat>Custom</PresentationFormat>
  <Paragraphs>92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Comic Sans MS</vt:lpstr>
      <vt:lpstr>Helvetica</vt:lpstr>
      <vt:lpstr>Times New Roman</vt:lpstr>
      <vt:lpstr>Wingdings</vt:lpstr>
      <vt:lpstr>Paper Presentation 2</vt:lpstr>
      <vt:lpstr>INFN activity – Reminder of the R&amp;D program</vt:lpstr>
      <vt:lpstr>INFN activity – last 6 months</vt:lpstr>
      <vt:lpstr>INFN activity – last 6 months</vt:lpstr>
      <vt:lpstr>INFN activity – future</vt:lpstr>
      <vt:lpstr>INFN activity – complementary information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Robertson</dc:creator>
  <cp:lastModifiedBy>Kondo Gnanvo</cp:lastModifiedBy>
  <cp:revision>2641</cp:revision>
  <cp:lastPrinted>2000-06-14T12:59:46Z</cp:lastPrinted>
  <dcterms:created xsi:type="dcterms:W3CDTF">1999-01-09T07:35:23Z</dcterms:created>
  <dcterms:modified xsi:type="dcterms:W3CDTF">2018-01-14T18:20:18Z</dcterms:modified>
</cp:coreProperties>
</file>